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faa370e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dfaa370e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faa370e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faa370e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faa370e1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faa370e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faa370e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dfaa370e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fd3ba5a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fd3ba5a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faa370e1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dfaa370e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dfaa370e1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dfaa370e1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faa370e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dfaa370e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dfaa370e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dfaa370e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fd3ba5a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dfd3ba5a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dfaa370e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dfaa370e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dfd3ba5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dfd3ba5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fd3ba5a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fd3ba5a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faa370e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faa370e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aa370e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aa370e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faa370e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faa370e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faa370e1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faa370e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faa370e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faa370e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faa370e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faa370e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faa370e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faa370e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xwIxy8YH7gq04jCj0OHEfOf9bjPXBgnMzXQbKk3Ltrg/edit?usp=sharing" TargetMode="External"/><Relationship Id="rId4" Type="http://schemas.openxmlformats.org/officeDocument/2006/relationships/hyperlink" Target="https://docs.google.com/presentation/d/1M54RSEI6ssYUHVItCq19SPL3lgkr3Xyq963IKWW48cc/edit?usp=sharing" TargetMode="External"/><Relationship Id="rId10" Type="http://schemas.openxmlformats.org/officeDocument/2006/relationships/hyperlink" Target="https://docs.google.com/document/d/19fStI1DgNqG5yeI_TzjMxjTUd53xtsM8Dn6hfWLuMr0/edit?usp=sharing" TargetMode="External"/><Relationship Id="rId9" Type="http://schemas.openxmlformats.org/officeDocument/2006/relationships/hyperlink" Target="https://docs.google.com/document/d/1urQ3kwSVTGnyu08yDIklvT7cLRhZe72q1NjOOTzLGtk/edit?usp=sharing" TargetMode="External"/><Relationship Id="rId5" Type="http://schemas.openxmlformats.org/officeDocument/2006/relationships/hyperlink" Target="https://docs.google.com/document/d/19x51KpQUEekB_f_m_hAeFwIwSypKy8PfdYJVHV6-cE4/edit?usp=sharing" TargetMode="External"/><Relationship Id="rId6" Type="http://schemas.openxmlformats.org/officeDocument/2006/relationships/hyperlink" Target="https://www.smartsheet.com/blog/essential-guide-writing-smart-goals" TargetMode="External"/><Relationship Id="rId7" Type="http://schemas.openxmlformats.org/officeDocument/2006/relationships/hyperlink" Target="https://docs.google.com/document/d/1a1cXqPixB6LH616ubYZ1sLRrMD2KJW2EeLVSdTdw4RM/edit?usp=sharing" TargetMode="External"/><Relationship Id="rId8" Type="http://schemas.openxmlformats.org/officeDocument/2006/relationships/hyperlink" Target="https://docs.google.com/document/d/1urQ3kwSVTGnyu08yDIklvT7cLRhZe72q1NjOOTzLGtk/edit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omad8.com/articles/an-opportunity-canvas-story/" TargetMode="External"/><Relationship Id="rId4" Type="http://schemas.openxmlformats.org/officeDocument/2006/relationships/hyperlink" Target="https://agileforall.com/new-to-agile-invest-in-good-user-stories/" TargetMode="External"/><Relationship Id="rId5" Type="http://schemas.openxmlformats.org/officeDocument/2006/relationships/hyperlink" Target="https://www.interaction-design.org/literature/article/stage-2-in-the-design-thinking-process-define-the-problem-and-interpret-the-results" TargetMode="External"/><Relationship Id="rId6" Type="http://schemas.openxmlformats.org/officeDocument/2006/relationships/hyperlink" Target="https://blog.usenotion.com/how-to-create-an-effective-lean-startup-hypothesis-b0af44f5d05" TargetMode="External"/><Relationship Id="rId7" Type="http://schemas.openxmlformats.org/officeDocument/2006/relationships/hyperlink" Target="https://docs.google.com/document/d/18zmdK3ynjouVplFKUSbCSCvQLy2I2i6BAocyhdmmVyc/edit?usp=sharing" TargetMode="External"/><Relationship Id="rId8" Type="http://schemas.openxmlformats.org/officeDocument/2006/relationships/hyperlink" Target="https://basecamp.com/shapeup/1.1-chapter-0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9fStI1DgNqG5yeI_TzjMxjTUd53xtsM8Dn6hfWLuMr0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gDHqdNAKlSA0qTsvNrk4yG4_cjCF0eIzaIAxO9FjtS8/edit?usp=sharing" TargetMode="External"/><Relationship Id="rId4" Type="http://schemas.openxmlformats.org/officeDocument/2006/relationships/hyperlink" Target="https://docs.google.com/document/d/1gDHqdNAKlSA0qTsvNrk4yG4_cjCF0eIzaIAxO9FjtS8/edit?usp=sharing" TargetMode="External"/><Relationship Id="rId5" Type="http://schemas.openxmlformats.org/officeDocument/2006/relationships/hyperlink" Target="https://docs.google.com/document/d/1gDHqdNAKlSA0qTsvNrk4yG4_cjCF0eIzaIAxO9FjtS8/edit?usp=sharing" TargetMode="External"/><Relationship Id="rId6" Type="http://schemas.openxmlformats.org/officeDocument/2006/relationships/hyperlink" Target="https://docs.google.com/document/d/1gDHqdNAKlSA0qTsvNrk4yG4_cjCF0eIzaIAxO9FjtS8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Pre-discovery (aka initiative scoping)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Collectively finding and shaping the next steps for future action 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29627" y="41635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July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Primary outputs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Design brief / statement of work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For the team leading a potential discovery (includes lab and agency teams)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Description of work and what’s needed to set up a team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Lab design team is responsible for creating this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Two page summary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For agency decision makers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For lab engagement team to help inform / work with agency partners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Summary of the design brief / statement of work with decision points needed.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Lab design team is responsible for creating this with support from engagement team </a:t>
            </a:r>
            <a:endParaRPr b="1" sz="1400"/>
          </a:p>
        </p:txBody>
      </p:sp>
      <p:sp>
        <p:nvSpPr>
          <p:cNvPr id="145" name="Google Shape;145;p22"/>
          <p:cNvSpPr/>
          <p:nvPr/>
        </p:nvSpPr>
        <p:spPr>
          <a:xfrm>
            <a:off x="6920650" y="1196175"/>
            <a:ext cx="1939500" cy="1008300"/>
          </a:xfrm>
          <a:prstGeom prst="wedgeRectCallout">
            <a:avLst>
              <a:gd fmla="val -30616" name="adj1"/>
              <a:gd fmla="val 70815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The summary could be just the first two pages of design brief / statement of work. More </a:t>
            </a:r>
            <a:r>
              <a:rPr lang="en-GB" sz="1100">
                <a:latin typeface="Lato"/>
                <a:ea typeface="Lato"/>
                <a:cs typeface="Lato"/>
                <a:sym typeface="Lato"/>
              </a:rPr>
              <a:t>information</a:t>
            </a:r>
            <a:r>
              <a:rPr lang="en-GB" sz="1100">
                <a:latin typeface="Lato"/>
                <a:ea typeface="Lato"/>
                <a:cs typeface="Lato"/>
                <a:sym typeface="Lato"/>
              </a:rPr>
              <a:t> can be accessed if required.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Secondary o</a:t>
            </a:r>
            <a:r>
              <a:rPr lang="en-GB"/>
              <a:t>utputs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Pre-discovery activities captured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For the team leading a potential discovery (includes lab and agency teams)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For future teams interested in the focus area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Activities are recorded and documented as necessary to assist re-use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brief / statement of work</a:t>
            </a:r>
            <a:endParaRPr/>
          </a:p>
        </p:txBody>
      </p:sp>
      <p:sp>
        <p:nvSpPr>
          <p:cNvPr id="157" name="Google Shape;157;p2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Requirements</a:t>
            </a:r>
            <a:endParaRPr/>
          </a:p>
        </p:txBody>
      </p:sp>
      <p:sp>
        <p:nvSpPr>
          <p:cNvPr id="158" name="Google Shape;158;p24"/>
          <p:cNvSpPr txBox="1"/>
          <p:nvPr>
            <p:ph idx="2" type="body"/>
          </p:nvPr>
        </p:nvSpPr>
        <p:spPr>
          <a:xfrm>
            <a:off x="4724850" y="155325"/>
            <a:ext cx="4263300" cy="45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“Context” for the work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Options for future action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GB" sz="1200"/>
              <a:t>Scope for the next phase of work</a:t>
            </a:r>
            <a:endParaRPr sz="12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Symptoms (of potential problems)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What do we want to shift? </a:t>
            </a:r>
            <a:r>
              <a:rPr lang="en-GB" sz="1100"/>
              <a:t>ie desired </a:t>
            </a:r>
            <a:r>
              <a:rPr lang="en-GB" sz="1100"/>
              <a:t>change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Hypothesis to test</a:t>
            </a:r>
            <a:r>
              <a:rPr lang="en-GB" sz="1100"/>
              <a:t> 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What can we start? ie something doable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What’s definitely out of scope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High level epics if known</a:t>
            </a:r>
            <a:endParaRPr sz="11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Customer expectation for outcomes/goals for next step </a:t>
            </a:r>
            <a:endParaRPr sz="11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 startAt="4"/>
            </a:pPr>
            <a:r>
              <a:rPr lang="en-GB" sz="1200"/>
              <a:t>Initial plan </a:t>
            </a:r>
            <a:endParaRPr sz="12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Brief description of approach, deliverables, outcomes, ethics, timeframes for timeboxed activities. </a:t>
            </a:r>
            <a:endParaRPr sz="11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 startAt="5"/>
            </a:pPr>
            <a:r>
              <a:rPr lang="en-GB" sz="1200"/>
              <a:t>Who needs to be involved? </a:t>
            </a:r>
            <a:endParaRPr sz="12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Core delivery team and the skills required, supporters and people that we need to inform</a:t>
            </a:r>
            <a:endParaRPr sz="11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 startAt="6"/>
            </a:pPr>
            <a:r>
              <a:rPr lang="en-GB" sz="1200"/>
              <a:t>Other things required?</a:t>
            </a:r>
            <a:endParaRPr sz="1200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Access to data and information if known, possible costs</a:t>
            </a:r>
            <a:endParaRPr sz="11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 startAt="7"/>
            </a:pPr>
            <a:r>
              <a:rPr lang="en-GB" sz="1200"/>
              <a:t>Commitment to action - what traction has this work got already?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 startAt="7"/>
            </a:pPr>
            <a:r>
              <a:rPr lang="en-GB" sz="1200"/>
              <a:t>Probability of risk and responses, limitations if any. </a:t>
            </a:r>
            <a:endParaRPr sz="1200"/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do a pre-discovery?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 team process</a:t>
            </a:r>
            <a:endParaRPr/>
          </a:p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Effectively a pre-discovery is like other shaping and scoping activities -  we are shaping and narrowing down the problem and designing the outline of a solution that fits our collective appetite.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 addition to facilitating the process to create the outputs we’ll need to help our agencies look to the value of what we are trying to identify and achieve vs time.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means focusing </a:t>
            </a:r>
            <a:r>
              <a:rPr lang="en-GB" u="sng"/>
              <a:t>not</a:t>
            </a:r>
            <a:r>
              <a:rPr lang="en-GB"/>
              <a:t> on </a:t>
            </a:r>
            <a:r>
              <a:rPr i="1" lang="en-GB"/>
              <a:t>“how long will it take”</a:t>
            </a:r>
            <a:r>
              <a:rPr lang="en-GB"/>
              <a:t> but instead </a:t>
            </a:r>
            <a:r>
              <a:rPr i="1" lang="en-GB"/>
              <a:t>“how long do we want to spend”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needs to be involved and when?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Engagement team throughout </a:t>
            </a:r>
            <a:r>
              <a:rPr lang="en-GB" sz="1400"/>
              <a:t>engagement</a:t>
            </a:r>
            <a:r>
              <a:rPr lang="en-GB" sz="1400"/>
              <a:t> and pre-discovery process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Design team need to be involved in engagement activities that start to explore the opportunity / problem space in more detail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Product owner and scrum masters involved when decision is made that pre-discovery is needed 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We’ll continue to use these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Scoping A3 notes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Inception deck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Lean Canvas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SMART Goals</a:t>
            </a:r>
            <a:endParaRPr/>
          </a:p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Op Workflow scoping notes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8"/>
              </a:rPr>
              <a:t>Current </a:t>
            </a:r>
            <a:r>
              <a:rPr lang="en-GB" sz="1800" u="sng">
                <a:solidFill>
                  <a:schemeClr val="hlink"/>
                </a:solidFill>
                <a:hlinkClick r:id="rId9"/>
              </a:rPr>
              <a:t>Statement of work template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10"/>
              </a:rPr>
              <a:t>Logic model design sprint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can also use these tools / frameworks too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729450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Opportunity canvas</a:t>
            </a:r>
            <a:r>
              <a:rPr lang="en-GB" sz="1800"/>
              <a:t>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Agile </a:t>
            </a:r>
            <a:r>
              <a:rPr lang="en-GB" sz="1800" u="sng">
                <a:solidFill>
                  <a:schemeClr val="hlink"/>
                </a:solidFill>
                <a:hlinkClick r:id="rId4"/>
              </a:rPr>
              <a:t>INVEST model </a:t>
            </a:r>
            <a:r>
              <a:rPr lang="en-GB" sz="1800"/>
              <a:t>for user stories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Design thinking 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Customer point of view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Hypothesis creation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Decision quality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8"/>
              </a:rPr>
              <a:t>Principles of Shaping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163200" y="537075"/>
            <a:ext cx="1587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675" y="102875"/>
            <a:ext cx="7183899" cy="49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>
            <a:hlinkClick/>
          </p:cNvPr>
          <p:cNvSpPr txBox="1"/>
          <p:nvPr/>
        </p:nvSpPr>
        <p:spPr>
          <a:xfrm>
            <a:off x="6151700" y="1602675"/>
            <a:ext cx="1965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28175" y="1427475"/>
            <a:ext cx="1587600" cy="3148500"/>
          </a:xfrm>
          <a:prstGeom prst="wedgeRectCallout">
            <a:avLst>
              <a:gd fmla="val 59787" name="adj1"/>
              <a:gd fmla="val -24083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The pre-discovery phase would consist of collaborative activities with the core delivery team and interested parties.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Lato"/>
                <a:ea typeface="Lato"/>
                <a:cs typeface="Lato"/>
                <a:sym typeface="Lato"/>
              </a:rPr>
              <a:t>It would be informed by the work done in earlier engagement activities.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Straightforward vs complex initiatives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729325" y="2536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GB"/>
              <a:t>For straightforward or less complex initiatives an inception deck and canvas activity maybe enough to get the required information. Example: SI toolkit, EmTech VR experiment </a:t>
            </a:r>
            <a:endParaRPr/>
          </a:p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4643604" y="2536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 startAt="2"/>
            </a:pPr>
            <a:r>
              <a:rPr lang="en-GB"/>
              <a:t>For complex initiatives a combination of an inception deck and canvas activity plus l</a:t>
            </a:r>
            <a:r>
              <a:rPr lang="en-GB" u="sng">
                <a:solidFill>
                  <a:schemeClr val="accent5"/>
                </a:solidFill>
                <a:hlinkClick r:id="rId3"/>
              </a:rPr>
              <a:t>ogic model design sprint</a:t>
            </a:r>
            <a:r>
              <a:rPr lang="en-GB"/>
              <a:t> will be needed to identify a starting point. Example: Life event and life event clusters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729325" y="1853850"/>
            <a:ext cx="7262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During the engagement activities it may become obvious that the initiative is reasonably straightforward or complex to work out the next steps.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these guidance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These c</a:t>
            </a:r>
            <a:r>
              <a:rPr lang="en-GB" sz="2400"/>
              <a:t>ome from collaborative sessions in July that were to help all of the lab team have a common understanding of Pre-discovery, its outputs and the range of ways to deliver it.  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r>
              <a:rPr lang="en-GB"/>
              <a:t>omplex initiatives</a:t>
            </a:r>
            <a:endParaRPr/>
          </a:p>
        </p:txBody>
      </p:sp>
      <p:sp>
        <p:nvSpPr>
          <p:cNvPr id="211" name="Google Shape;211;p32"/>
          <p:cNvSpPr txBox="1"/>
          <p:nvPr>
            <p:ph idx="2" type="body"/>
          </p:nvPr>
        </p:nvSpPr>
        <p:spPr>
          <a:xfrm>
            <a:off x="729454" y="22370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 will be to get enough understanding of the challenge area to drill down to create a value stream of focus areas that might help achieve the desired shift if explored.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One focus area can be </a:t>
            </a:r>
            <a:r>
              <a:rPr lang="en-GB"/>
              <a:t>prioritised and explored to find a starting point for future work. It has to be a doable option that allows the design brief / statement of work to be created.</a:t>
            </a:r>
            <a:r>
              <a:rPr lang="en-GB"/>
              <a:t>   </a:t>
            </a: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850" y="1356405"/>
            <a:ext cx="3774300" cy="339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729450" y="864300"/>
            <a:ext cx="26454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218" name="Google Shape;218;p33"/>
          <p:cNvSpPr txBox="1"/>
          <p:nvPr>
            <p:ph idx="4294967295" type="body"/>
          </p:nvPr>
        </p:nvSpPr>
        <p:spPr>
          <a:xfrm>
            <a:off x="4468375" y="379775"/>
            <a:ext cx="4088400" cy="4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Show and tell - please advise  other tools and frameworks that could be helpful to use in this phase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Please can you review these notes and make  suggestions by </a:t>
            </a:r>
            <a:r>
              <a:rPr b="1" lang="en-GB" sz="1500">
                <a:solidFill>
                  <a:srgbClr val="FFFFFF"/>
                </a:solidFill>
              </a:rPr>
              <a:t>COB 2nd August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Glen to update notes and brief team 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Glen responsible for the output template(s)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Test approach on next work item that is ready for pre-discovery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</a:rPr>
              <a:t>Retrospective and update process as necessary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a pre-discovery? 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This occurs when an agency customer / third party wishes to find out what it would take explore something further beyond engagement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It’s a</a:t>
            </a:r>
            <a:r>
              <a:rPr lang="en-GB" sz="1800"/>
              <a:t> 1-2 week phase of work that builds on engagement work already done to determine next steps for piece of work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789125"/>
            <a:ext cx="8298901" cy="387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751375" y="993325"/>
            <a:ext cx="2318700" cy="3437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5698675" y="712925"/>
            <a:ext cx="2424900" cy="1554000"/>
          </a:xfrm>
          <a:prstGeom prst="wedgeRectCallout">
            <a:avLst>
              <a:gd fmla="val -74466" name="adj1"/>
              <a:gd fmla="val 88004" name="adj2"/>
            </a:avLst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/>
              <a:t>1.</a:t>
            </a:r>
            <a:r>
              <a:rPr lang="en-GB" sz="800"/>
              <a:t> An additional step has been included after conversation between design and engagement teams with the goal to improve the quality of projects as they enter a discovery or alpha from the engagement phase.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It would be a </a:t>
            </a:r>
            <a:r>
              <a:rPr b="1" lang="en-GB" sz="800"/>
              <a:t>1-2 week pre-discovery </a:t>
            </a:r>
            <a:r>
              <a:rPr lang="en-GB" sz="800"/>
              <a:t>(scoping) that builds on information gathered during engagement and brings the interested parties to help scope up initial work with the goal being a tighter design brief/SoW to start a project.</a:t>
            </a:r>
            <a:endParaRPr sz="800"/>
          </a:p>
        </p:txBody>
      </p:sp>
      <p:sp>
        <p:nvSpPr>
          <p:cNvPr id="107" name="Google Shape;107;p16"/>
          <p:cNvSpPr/>
          <p:nvPr/>
        </p:nvSpPr>
        <p:spPr>
          <a:xfrm>
            <a:off x="219075" y="3101125"/>
            <a:ext cx="2234400" cy="1009800"/>
          </a:xfrm>
          <a:prstGeom prst="wedgeRectCallout">
            <a:avLst>
              <a:gd fmla="val 13091" name="adj1"/>
              <a:gd fmla="val -80184" name="adj2"/>
            </a:avLst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/>
              <a:t>2.</a:t>
            </a:r>
            <a:r>
              <a:rPr lang="en-GB" sz="800"/>
              <a:t> As the engagement activities continue, product owner, design and scrum masters get more involved to help plan and run the pre-discovery (scoping activities).  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need to do a pre-discovery?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Provides us a place to start a piece of work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Our lab team does not have a unified knowledge of this phase and ways to deliver 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To achieve better handover of work between teams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 we can better manage expectations with our customers of next steps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We are funded to do this work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Agencies need to define their integrated service scope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Some agencies don’t have the capability to do this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Creates better e</a:t>
            </a:r>
            <a:r>
              <a:rPr lang="en-GB" sz="1400"/>
              <a:t>fficiency when starting a discovery therefore maximising our time with customers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Identify if the work should proceed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Outcomes from pre-discovery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A </a:t>
            </a:r>
            <a:r>
              <a:rPr lang="en-GB" sz="2400" u="sng">
                <a:solidFill>
                  <a:schemeClr val="hlink"/>
                </a:solidFill>
                <a:hlinkClick r:id="rId4"/>
              </a:rPr>
              <a:t>research</a:t>
            </a:r>
            <a:r>
              <a:rPr lang="en-GB" sz="2400" u="sng">
                <a:solidFill>
                  <a:schemeClr val="hlink"/>
                </a:solidFill>
                <a:hlinkClick r:id="rId5"/>
              </a:rPr>
              <a:t> discovery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A design discovery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No further action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Further engagement activities to get more information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need to achieve?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864300"/>
            <a:ext cx="76350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To get just enough information to describe in a</a:t>
            </a:r>
            <a:r>
              <a:rPr lang="en-GB" sz="3000"/>
              <a:t> concise way a potential </a:t>
            </a:r>
            <a:r>
              <a:rPr lang="en-GB" sz="3000"/>
              <a:t>initiative, for the purpose of making a decision to commit (ie funding, sponsorship, resources).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is going </a:t>
            </a:r>
            <a:r>
              <a:rPr lang="en-GB"/>
              <a:t>use the pre-discovery outputs? 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a agency partner ( or third parties),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 want to know if my idea or opportunity should be explored and developed further and what would be required to so,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So that I can seek a commitment for funding/ sponsorship etc and make a potential decision.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a team likely to lead a discovery (ie designer, scrum, product owner),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 need a starting place that is not too broad (so I don’t know where to start) and not too narrow as to miss the opportunity to explore,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So that we can plan and start a discovery with confidence.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